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23"/>
  </p:notesMasterIdLst>
  <p:handoutMasterIdLst>
    <p:handoutMasterId r:id="rId24"/>
  </p:handoutMasterIdLst>
  <p:sldIdLst>
    <p:sldId id="262" r:id="rId2"/>
    <p:sldId id="512" r:id="rId3"/>
    <p:sldId id="518" r:id="rId4"/>
    <p:sldId id="514" r:id="rId5"/>
    <p:sldId id="515" r:id="rId6"/>
    <p:sldId id="516" r:id="rId7"/>
    <p:sldId id="525" r:id="rId8"/>
    <p:sldId id="526" r:id="rId9"/>
    <p:sldId id="527" r:id="rId10"/>
    <p:sldId id="528" r:id="rId11"/>
    <p:sldId id="529" r:id="rId12"/>
    <p:sldId id="530" r:id="rId13"/>
    <p:sldId id="532" r:id="rId14"/>
    <p:sldId id="531" r:id="rId15"/>
    <p:sldId id="534" r:id="rId16"/>
    <p:sldId id="533" r:id="rId17"/>
    <p:sldId id="535" r:id="rId18"/>
    <p:sldId id="519" r:id="rId19"/>
    <p:sldId id="521" r:id="rId20"/>
    <p:sldId id="522" r:id="rId21"/>
    <p:sldId id="482" r:id="rId22"/>
  </p:sldIdLst>
  <p:sldSz cx="9144000" cy="6858000" type="screen4x3"/>
  <p:notesSz cx="6950075" cy="92360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rgbClr val="0E694D"/>
        </a:solidFill>
        <a:latin typeface="Verdana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94D"/>
    <a:srgbClr val="9AEA0D"/>
    <a:srgbClr val="15055E"/>
    <a:srgbClr val="002F2E"/>
    <a:srgbClr val="FF6600"/>
    <a:srgbClr val="006666"/>
    <a:srgbClr val="005452"/>
    <a:srgbClr val="006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1" autoAdjust="0"/>
    <p:restoredTop sz="59900" autoAdjust="0"/>
  </p:normalViewPr>
  <p:slideViewPr>
    <p:cSldViewPr>
      <p:cViewPr>
        <p:scale>
          <a:sx n="47" d="100"/>
          <a:sy n="47" d="100"/>
        </p:scale>
        <p:origin x="-204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1998" y="-90"/>
      </p:cViewPr>
      <p:guideLst>
        <p:guide orient="horz" pos="2909"/>
        <p:guide pos="2189"/>
      </p:guideLst>
    </p:cSldViewPr>
  </p:notes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6703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8774744"/>
            <a:ext cx="3011804" cy="459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6703" y="8774744"/>
            <a:ext cx="3011804" cy="459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174082C7-14D2-449A-A41A-B22D4DC134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6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39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3938273" y="2"/>
            <a:ext cx="3011804" cy="462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6813" y="692150"/>
            <a:ext cx="4619625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6469" y="4388160"/>
            <a:ext cx="5097140" cy="4155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4342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774744"/>
            <a:ext cx="3011804" cy="461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38273" y="8774744"/>
            <a:ext cx="3011804" cy="461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057" tIns="45027" rIns="90057" bIns="45027" numCol="1" anchor="b" anchorCtr="0" compatLnSpc="1">
            <a:prstTxWarp prst="textNoShape">
              <a:avLst/>
            </a:prstTxWarp>
          </a:bodyPr>
          <a:lstStyle>
            <a:lvl1pPr algn="r" defTabSz="899359" eaLnBrk="1" hangingPunct="1"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62413458-A701-43A3-B2AC-05BF6ECBDC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0764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953FDA-20F1-45AA-AC81-D14C7913A73C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2867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64C82B-D7E7-464D-987F-7F941A4BA9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74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BCB8C6-A8B1-442D-9985-BDC28C0F38CB}" type="slidenum">
              <a:rPr lang="en-US" smtClean="0"/>
              <a:pPr/>
              <a:t>21</a:t>
            </a:fld>
            <a:endParaRPr lang="en-US" smtClean="0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5636" y="4388160"/>
            <a:ext cx="5558803" cy="4155131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LS_PPTtemplate_v3c_cov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28600"/>
            <a:ext cx="8686800" cy="6400800"/>
          </a:xfrm>
          <a:prstGeom prst="rect">
            <a:avLst/>
          </a:prstGeom>
          <a:noFill/>
          <a:ln w="9525">
            <a:solidFill>
              <a:srgbClr val="96B5A8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V="1">
            <a:off x="0" y="2743200"/>
            <a:ext cx="9144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pic>
        <p:nvPicPr>
          <p:cNvPr id="7" name="Picture 7" descr="asian_boy_small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43400" y="2752725"/>
            <a:ext cx="1590675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" descr="aquarium_small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86450" y="2752725"/>
            <a:ext cx="1676400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9" descr="teacher_small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53325" y="2752725"/>
            <a:ext cx="1590675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0" y="4324350"/>
            <a:ext cx="9144000" cy="24765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648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267200" y="4724400"/>
            <a:ext cx="4648200" cy="1143000"/>
          </a:xfrm>
        </p:spPr>
        <p:txBody>
          <a:bodyPr anchor="t"/>
          <a:lstStyle>
            <a:lvl1pPr>
              <a:defRPr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7648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267200" y="5943600"/>
            <a:ext cx="4648200" cy="685800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2"/>
                </a:solidFill>
                <a:latin typeface="Arial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C0E31A-54F0-48F6-926B-45BF3D9421D3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921F9F-6ED2-479C-8E12-64F0E415617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66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810000"/>
            <a:ext cx="82296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D6E714-A0DF-446D-AF93-B87432DCB69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66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31FAF-7E3E-4805-B430-8D48BC5C4EF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14500"/>
            <a:ext cx="8229600" cy="4152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EA97C4-0962-46EB-9710-41237F8C1B66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8F0169-165E-433A-A892-38B463333008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2AECE-C9AD-4A9A-8C5E-313E897BA56E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A25146-241F-429F-BF3F-376959412C4E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8114B6-18F8-403F-9B95-FCD9D7D7D2E0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E74D7B-DED6-43F9-BD5C-A7D1BFF304B7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4E2CF7-C45E-477A-863D-FAE7D6BD2D84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FA011-F9AF-4E55-9420-F3D5C19A3576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8" name="Rectangle 2"/>
          <p:cNvSpPr>
            <a:spLocks noChangeArrowheads="1"/>
          </p:cNvSpPr>
          <p:nvPr/>
        </p:nvSpPr>
        <p:spPr bwMode="auto">
          <a:xfrm>
            <a:off x="0" y="0"/>
            <a:ext cx="9144000" cy="1295400"/>
          </a:xfrm>
          <a:prstGeom prst="rect">
            <a:avLst/>
          </a:prstGeom>
          <a:solidFill>
            <a:srgbClr val="0E694D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5459" name="Rectangle 3"/>
          <p:cNvSpPr>
            <a:spLocks noChangeArrowheads="1"/>
          </p:cNvSpPr>
          <p:nvPr/>
        </p:nvSpPr>
        <p:spPr bwMode="auto">
          <a:xfrm>
            <a:off x="0" y="1295400"/>
            <a:ext cx="9144000" cy="228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2800">
              <a:solidFill>
                <a:schemeClr val="tx2"/>
              </a:solidFill>
              <a:latin typeface="Times" pitchFamily="18" charset="0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75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96000"/>
            <a:ext cx="1905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tx1"/>
                </a:solidFill>
                <a:latin typeface="Myriad Pro Semibold" pitchFamily="1" charset="0"/>
              </a:defRPr>
            </a:lvl1pPr>
          </a:lstStyle>
          <a:p>
            <a:pPr>
              <a:defRPr/>
            </a:pPr>
            <a:fld id="{BCFCEF07-640A-402B-B595-E382DD6F413B}" type="slidenum">
              <a:rPr lang="en-US"/>
              <a:pPr>
                <a:defRPr/>
              </a:pPr>
              <a:t>‹#›</a:t>
            </a:fld>
            <a:endParaRPr lang="en-US">
              <a:latin typeface="Times" pitchFamily="18" charset="0"/>
            </a:endParaRPr>
          </a:p>
        </p:txBody>
      </p:sp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92100" y="5651500"/>
            <a:ext cx="3000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464" name="Rectangle 8"/>
          <p:cNvSpPr>
            <a:spLocks noChangeArrowheads="1"/>
          </p:cNvSpPr>
          <p:nvPr/>
        </p:nvSpPr>
        <p:spPr bwMode="auto">
          <a:xfrm>
            <a:off x="228600" y="228600"/>
            <a:ext cx="8686800" cy="6400800"/>
          </a:xfrm>
          <a:prstGeom prst="rect">
            <a:avLst/>
          </a:prstGeom>
          <a:noFill/>
          <a:ln w="9525">
            <a:solidFill>
              <a:srgbClr val="96B5A8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  <p:sldLayoutId id="2147483875" r:id="rId12"/>
    <p:sldLayoutId id="214748387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E69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bg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darwinbell/3822784118/sizes/l/in/photostrea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fatboyke/3177674327/sizes/l/in/photostrea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nosha/2930625287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markle1/5059781862/sizes/l/in/photostream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jef_safi/324152992/sizes/o/in/photostrea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mtaphotos/5950443002/sizes/l/in/photostrea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eandhbaxendale/4442971679/sizes/l/in/photostream/" TargetMode="Externa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redbeansandrice/5818484603/sizes/l/in/photostrea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redbeansandrice/5818484603/sizes/l/in/photostrea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lickr.com/photos/intherough/3244476512/sizes/z/in/photostrea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4343400" y="5943600"/>
            <a:ext cx="4648200" cy="6858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pitchFamily="34" charset="0"/>
              </a:rPr>
              <a:t>LSTA Grants to States Conference</a:t>
            </a:r>
          </a:p>
          <a:p>
            <a:pPr eaLnBrk="1" hangingPunct="1"/>
            <a:r>
              <a:rPr lang="en-US" dirty="0" smtClean="0">
                <a:latin typeface="Arial" pitchFamily="34" charset="0"/>
              </a:rPr>
              <a:t>Philadelphia, PA    March 2012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 smtClean="0"/>
              <a:t>LSTA Conference</a:t>
            </a:r>
            <a:br>
              <a:rPr lang="en-US" sz="3200" dirty="0" smtClean="0"/>
            </a:br>
            <a:r>
              <a:rPr lang="en-US" sz="2400" dirty="0" smtClean="0"/>
              <a:t>Measuring Success and the New SPR</a:t>
            </a:r>
            <a:endParaRPr 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Capturing Action at the SLA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00100" y="2857500"/>
            <a:ext cx="2263592" cy="16002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SLAA Activity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57800" y="2057400"/>
            <a:ext cx="35433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State Planning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State Level Partnerships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Staff Development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Information Resources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Standards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7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Action at the Point of Service/Grantee/Partner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5143500" y="1943100"/>
            <a:ext cx="3543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Marketing/ Recruitment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Local planning/ partnerships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Characterizing different service models. </a:t>
            </a:r>
          </a:p>
          <a:p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571500" y="2942382"/>
            <a:ext cx="2743200" cy="1629618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Partner/  Grantee/Point of Service Activity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9844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44293" y="1523717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Action at the Point of Service/Grantee/Partner Level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5143500" y="1714500"/>
            <a:ext cx="38122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they get what they needed?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it make a difference?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Apply new skills?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Make more informed decisions?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</a:rPr>
              <a:t>Did they share info?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 bwMode="auto">
          <a:xfrm>
            <a:off x="3543300" y="3429000"/>
            <a:ext cx="1539693" cy="65638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71500" y="2857500"/>
            <a:ext cx="2857500" cy="184351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Beneficiary/User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359936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Reporting </a:t>
            </a:r>
            <a:r>
              <a:rPr lang="en-US" b="1" dirty="0" smtClean="0"/>
              <a:t>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14500"/>
            <a:ext cx="77724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lvl="0" indent="0">
              <a:buNone/>
            </a:pPr>
            <a:endParaRPr lang="en-US" sz="1200" dirty="0" smtClean="0"/>
          </a:p>
          <a:p>
            <a:pPr marL="0" lvl="0" indent="0">
              <a:buNone/>
            </a:pPr>
            <a:r>
              <a:rPr lang="en-US" sz="2800" b="1" dirty="0" smtClean="0"/>
              <a:t>Focal Area X</a:t>
            </a:r>
            <a:endParaRPr lang="en-US" sz="2800" b="1" dirty="0"/>
          </a:p>
          <a:p>
            <a:pPr marL="0" lvl="0" indent="0">
              <a:buNone/>
            </a:pP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b="1" dirty="0" smtClean="0"/>
              <a:t>[SLA Activity]</a:t>
            </a:r>
            <a:endParaRPr lang="en-US" b="1" dirty="0"/>
          </a:p>
          <a:p>
            <a:pPr marL="0" lv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[Project #1 Reporting]</a:t>
            </a:r>
          </a:p>
          <a:p>
            <a:pPr marL="0" lv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	</a:t>
            </a:r>
            <a:r>
              <a:rPr lang="en-US" sz="1800" b="1" dirty="0" smtClean="0"/>
              <a:t>[Project </a:t>
            </a:r>
            <a:r>
              <a:rPr lang="en-US" sz="1800" b="1" dirty="0"/>
              <a:t>#1 </a:t>
            </a:r>
            <a:r>
              <a:rPr lang="en-US" sz="1800" b="1" dirty="0" smtClean="0"/>
              <a:t>User/Beneficiary Info]</a:t>
            </a:r>
          </a:p>
          <a:p>
            <a:pPr marL="0" lvl="0" indent="0">
              <a:buNone/>
            </a:pPr>
            <a:endParaRPr lang="en-US" sz="2000" dirty="0" smtClean="0"/>
          </a:p>
          <a:p>
            <a:pPr marL="0" lvl="0" indent="0">
              <a:buNone/>
            </a:pPr>
            <a:r>
              <a:rPr lang="en-US" sz="2000" b="1" dirty="0" smtClean="0"/>
              <a:t>		[</a:t>
            </a:r>
            <a:r>
              <a:rPr lang="en-US" sz="2000" b="1" dirty="0"/>
              <a:t>Project </a:t>
            </a:r>
            <a:r>
              <a:rPr lang="en-US" sz="2000" b="1" dirty="0" smtClean="0"/>
              <a:t>#2 </a:t>
            </a:r>
            <a:r>
              <a:rPr lang="en-US" sz="2000" b="1" dirty="0"/>
              <a:t>Reporting]</a:t>
            </a:r>
          </a:p>
          <a:p>
            <a:pPr marL="0" lvl="0" indent="0">
              <a:buNone/>
            </a:pPr>
            <a:r>
              <a:rPr lang="en-US" sz="2000" dirty="0"/>
              <a:t>			</a:t>
            </a:r>
            <a:r>
              <a:rPr lang="en-US" sz="2000" dirty="0" smtClean="0"/>
              <a:t>	</a:t>
            </a:r>
          </a:p>
          <a:p>
            <a:pPr marL="0" lvl="0" indent="0">
              <a:buNone/>
            </a:pPr>
            <a:r>
              <a:rPr lang="en-US" sz="2000" b="1" dirty="0"/>
              <a:t>	</a:t>
            </a:r>
            <a:r>
              <a:rPr lang="en-US" sz="2000" b="1" dirty="0" smtClean="0"/>
              <a:t>		</a:t>
            </a:r>
            <a:r>
              <a:rPr lang="en-US" sz="1800" b="1" dirty="0" smtClean="0"/>
              <a:t>[</a:t>
            </a:r>
            <a:r>
              <a:rPr lang="en-US" sz="1800" b="1" dirty="0"/>
              <a:t>Project </a:t>
            </a:r>
            <a:r>
              <a:rPr lang="en-US" sz="1800" b="1" dirty="0" smtClean="0"/>
              <a:t>#2 User/Beneficiary </a:t>
            </a:r>
            <a:r>
              <a:rPr lang="en-US" sz="1800" b="1" dirty="0"/>
              <a:t>Info</a:t>
            </a:r>
            <a:r>
              <a:rPr lang="en-US" sz="1800" b="1" dirty="0" smtClean="0"/>
              <a:t>]</a:t>
            </a:r>
            <a:endParaRPr lang="en-US" sz="1800" b="1" dirty="0"/>
          </a:p>
          <a:p>
            <a:pPr marL="0" lvl="0" indent="0">
              <a:buNone/>
            </a:pPr>
            <a:r>
              <a:rPr lang="en-US" sz="1800" dirty="0" smtClean="0"/>
              <a:t>		</a:t>
            </a: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  <p:sp>
        <p:nvSpPr>
          <p:cNvPr id="11" name="Bent Arrow 10"/>
          <p:cNvSpPr/>
          <p:nvPr/>
        </p:nvSpPr>
        <p:spPr bwMode="auto">
          <a:xfrm flipH="1" flipV="1">
            <a:off x="3314700" y="2286000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3" name="Bent Arrow 12"/>
          <p:cNvSpPr/>
          <p:nvPr/>
        </p:nvSpPr>
        <p:spPr bwMode="auto">
          <a:xfrm flipH="1" flipV="1">
            <a:off x="4000500" y="31813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4" name="Bent Arrow 13"/>
          <p:cNvSpPr/>
          <p:nvPr/>
        </p:nvSpPr>
        <p:spPr bwMode="auto">
          <a:xfrm flipH="1" flipV="1">
            <a:off x="5829300" y="38671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chemeClr val="accent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5" name="Bent Arrow 14"/>
          <p:cNvSpPr/>
          <p:nvPr/>
        </p:nvSpPr>
        <p:spPr bwMode="auto">
          <a:xfrm flipH="1" flipV="1">
            <a:off x="5829300" y="5353049"/>
            <a:ext cx="457200" cy="361951"/>
          </a:xfrm>
          <a:prstGeom prst="bentArrow">
            <a:avLst>
              <a:gd name="adj1" fmla="val 22503"/>
              <a:gd name="adj2" fmla="val 20006"/>
              <a:gd name="adj3" fmla="val 50000"/>
              <a:gd name="adj4" fmla="val 50000"/>
            </a:avLst>
          </a:prstGeom>
          <a:solidFill>
            <a:schemeClr val="accent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27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SLA Activity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2"/>
            <a:endParaRPr lang="en-US" sz="2400" dirty="0" smtClean="0"/>
          </a:p>
          <a:p>
            <a:pPr lvl="2"/>
            <a:r>
              <a:rPr lang="en-US" sz="2400" dirty="0" smtClean="0"/>
              <a:t>State level planning?</a:t>
            </a:r>
            <a:r>
              <a:rPr lang="en-US" sz="2400" dirty="0"/>
              <a:t> </a:t>
            </a:r>
            <a:r>
              <a:rPr lang="en-US" sz="2400" dirty="0" smtClean="0"/>
              <a:t>Y/N  </a:t>
            </a:r>
          </a:p>
          <a:p>
            <a:pPr lvl="3"/>
            <a:r>
              <a:rPr lang="en-US" sz="2400" dirty="0" smtClean="0"/>
              <a:t>How </a:t>
            </a:r>
            <a:r>
              <a:rPr lang="en-US" sz="2400" dirty="0"/>
              <a:t>much?</a:t>
            </a:r>
          </a:p>
          <a:p>
            <a:pPr lvl="2"/>
            <a:r>
              <a:rPr lang="en-US" sz="2400" dirty="0"/>
              <a:t>State level </a:t>
            </a:r>
            <a:r>
              <a:rPr lang="en-US" sz="2400" dirty="0" smtClean="0"/>
              <a:t>partnerships? </a:t>
            </a:r>
            <a:r>
              <a:rPr lang="en-US" sz="2400" dirty="0"/>
              <a:t>Y/N  </a:t>
            </a:r>
            <a:endParaRPr lang="en-US" sz="2400" dirty="0" smtClean="0"/>
          </a:p>
          <a:p>
            <a:pPr lvl="3"/>
            <a:r>
              <a:rPr lang="en-US" sz="2400" dirty="0" smtClean="0"/>
              <a:t>Which agencies/NGOs?</a:t>
            </a:r>
            <a:endParaRPr lang="en-US" sz="2400" dirty="0"/>
          </a:p>
          <a:p>
            <a:pPr lvl="2"/>
            <a:r>
              <a:rPr lang="en-US" sz="2400" dirty="0" smtClean="0"/>
              <a:t>Staff Development provided </a:t>
            </a:r>
            <a:r>
              <a:rPr lang="en-US" sz="2400" dirty="0"/>
              <a:t>for </a:t>
            </a:r>
            <a:r>
              <a:rPr lang="en-US" sz="2400" dirty="0" smtClean="0"/>
              <a:t>X Focal Area?</a:t>
            </a:r>
            <a:r>
              <a:rPr lang="en-US" sz="2400" dirty="0"/>
              <a:t> </a:t>
            </a:r>
            <a:r>
              <a:rPr lang="en-US" sz="2400" dirty="0" smtClean="0"/>
              <a:t>Y/N </a:t>
            </a:r>
          </a:p>
          <a:p>
            <a:pPr lvl="3"/>
            <a:r>
              <a:rPr lang="en-US" sz="2400" dirty="0" smtClean="0"/>
              <a:t>What type? How much?</a:t>
            </a:r>
          </a:p>
          <a:p>
            <a:pPr lvl="2"/>
            <a:r>
              <a:rPr lang="en-US" sz="2400" dirty="0" smtClean="0"/>
              <a:t>Grant making/Funding? Y/N </a:t>
            </a:r>
          </a:p>
          <a:p>
            <a:pPr lvl="3"/>
            <a:r>
              <a:rPr lang="en-US" sz="2400" dirty="0" smtClean="0"/>
              <a:t>Total expended for focal area?</a:t>
            </a:r>
          </a:p>
          <a:p>
            <a:pPr lvl="1"/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884729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SLA Activity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lvl="2"/>
            <a:endParaRPr lang="en-US" sz="2400" dirty="0" smtClean="0"/>
          </a:p>
          <a:p>
            <a:pPr lvl="2"/>
            <a:r>
              <a:rPr lang="en-US" sz="2400" dirty="0" smtClean="0"/>
              <a:t>State level planning?</a:t>
            </a:r>
            <a:r>
              <a:rPr lang="en-US" sz="2400" dirty="0"/>
              <a:t> </a:t>
            </a:r>
            <a:r>
              <a:rPr lang="en-US" sz="2400" dirty="0" smtClean="0"/>
              <a:t>Y/N  </a:t>
            </a:r>
          </a:p>
          <a:p>
            <a:pPr lvl="3"/>
            <a:r>
              <a:rPr lang="en-US" sz="2400" dirty="0" smtClean="0"/>
              <a:t>How </a:t>
            </a:r>
            <a:r>
              <a:rPr lang="en-US" sz="2400" dirty="0"/>
              <a:t>much?</a:t>
            </a:r>
          </a:p>
          <a:p>
            <a:pPr lvl="2"/>
            <a:r>
              <a:rPr lang="en-US" sz="2400" dirty="0"/>
              <a:t>State level </a:t>
            </a:r>
            <a:r>
              <a:rPr lang="en-US" sz="2400" dirty="0" smtClean="0"/>
              <a:t>partnerships? </a:t>
            </a:r>
            <a:r>
              <a:rPr lang="en-US" sz="2400" dirty="0"/>
              <a:t>Y/N  </a:t>
            </a:r>
            <a:endParaRPr lang="en-US" sz="2400" dirty="0" smtClean="0"/>
          </a:p>
          <a:p>
            <a:pPr lvl="3"/>
            <a:r>
              <a:rPr lang="en-US" sz="2400" dirty="0" smtClean="0"/>
              <a:t>Which agencies/NGOs?</a:t>
            </a:r>
            <a:endParaRPr lang="en-US" sz="2400" dirty="0"/>
          </a:p>
          <a:p>
            <a:pPr lvl="2"/>
            <a:r>
              <a:rPr lang="en-US" sz="2400" dirty="0" smtClean="0"/>
              <a:t>Staff Development provided </a:t>
            </a:r>
            <a:r>
              <a:rPr lang="en-US" sz="2400" dirty="0"/>
              <a:t>for </a:t>
            </a:r>
            <a:r>
              <a:rPr lang="en-US" sz="2400" dirty="0" smtClean="0"/>
              <a:t>X Focal Area?</a:t>
            </a:r>
            <a:r>
              <a:rPr lang="en-US" sz="2400" dirty="0"/>
              <a:t> </a:t>
            </a:r>
            <a:r>
              <a:rPr lang="en-US" sz="2400" dirty="0" smtClean="0"/>
              <a:t>Y/N </a:t>
            </a:r>
          </a:p>
          <a:p>
            <a:pPr lvl="3"/>
            <a:r>
              <a:rPr lang="en-US" sz="2400" dirty="0" smtClean="0"/>
              <a:t>What type? How much?</a:t>
            </a:r>
          </a:p>
          <a:p>
            <a:pPr lvl="2"/>
            <a:r>
              <a:rPr lang="en-US" sz="2400" dirty="0" smtClean="0"/>
              <a:t>Grant making/Funding? Y/N </a:t>
            </a:r>
          </a:p>
          <a:p>
            <a:pPr lvl="3"/>
            <a:r>
              <a:rPr lang="en-US" sz="2400" dirty="0" smtClean="0"/>
              <a:t>Total expended for focal area?</a:t>
            </a:r>
          </a:p>
          <a:p>
            <a:pPr lvl="1"/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717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Project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114300" indent="0">
              <a:buNone/>
            </a:pPr>
            <a:r>
              <a:rPr lang="en-US" sz="1600" dirty="0" smtClean="0"/>
              <a:t>[Focal Area X Project #1 Info]</a:t>
            </a:r>
          </a:p>
          <a:p>
            <a:r>
              <a:rPr lang="en-US" sz="1600" dirty="0" smtClean="0"/>
              <a:t>Program modality</a:t>
            </a:r>
          </a:p>
          <a:p>
            <a:pPr lvl="1"/>
            <a:r>
              <a:rPr lang="en-US" sz="1400" dirty="0" smtClean="0"/>
              <a:t>How </a:t>
            </a:r>
            <a:r>
              <a:rPr lang="en-US" sz="1400" dirty="0"/>
              <a:t>is it delivered</a:t>
            </a:r>
            <a:r>
              <a:rPr lang="en-US" sz="1400" dirty="0" smtClean="0"/>
              <a:t>? (e.g. on-site, off-site; with/without local partners; ; </a:t>
            </a:r>
            <a:endParaRPr lang="en-US" sz="1400" dirty="0"/>
          </a:p>
          <a:p>
            <a:r>
              <a:rPr lang="en-US" sz="1600" dirty="0" smtClean="0"/>
              <a:t>Dosage</a:t>
            </a:r>
          </a:p>
          <a:p>
            <a:pPr lvl="1"/>
            <a:r>
              <a:rPr lang="en-US" sz="1400" dirty="0" smtClean="0"/>
              <a:t>At what intensity? (e.g. contact hours per program)</a:t>
            </a:r>
            <a:endParaRPr lang="en-US" sz="1400" dirty="0"/>
          </a:p>
          <a:p>
            <a:r>
              <a:rPr lang="en-US" sz="1600" dirty="0" smtClean="0"/>
              <a:t>Training</a:t>
            </a:r>
            <a:r>
              <a:rPr lang="en-US" sz="1600" dirty="0"/>
              <a:t> </a:t>
            </a:r>
            <a:r>
              <a:rPr lang="en-US" sz="1600" dirty="0" smtClean="0"/>
              <a:t>provided</a:t>
            </a:r>
          </a:p>
          <a:p>
            <a:pPr lvl="1"/>
            <a:r>
              <a:rPr lang="en-US" sz="1400" dirty="0" smtClean="0"/>
              <a:t>Training/capacity building given to local </a:t>
            </a:r>
            <a:endParaRPr lang="en-US" sz="1400" dirty="0"/>
          </a:p>
          <a:p>
            <a:r>
              <a:rPr lang="en-US" sz="1600" dirty="0" smtClean="0"/>
              <a:t>Project dollars</a:t>
            </a:r>
          </a:p>
          <a:p>
            <a:pPr lvl="1"/>
            <a:r>
              <a:rPr lang="en-US" sz="1400" dirty="0" smtClean="0"/>
              <a:t>Grant Amount? </a:t>
            </a:r>
          </a:p>
          <a:p>
            <a:pPr lvl="1"/>
            <a:r>
              <a:rPr lang="en-US" sz="1400" dirty="0" smtClean="0"/>
              <a:t>Match?</a:t>
            </a:r>
            <a:endParaRPr lang="en-US" sz="1400" dirty="0"/>
          </a:p>
          <a:p>
            <a:r>
              <a:rPr lang="en-US" sz="1600" dirty="0" smtClean="0"/>
              <a:t>Infrastructure/info resources provided</a:t>
            </a:r>
          </a:p>
          <a:p>
            <a:pPr lvl="1"/>
            <a:r>
              <a:rPr lang="en-US" sz="1400" dirty="0" smtClean="0"/>
              <a:t>Technology or information resources used?</a:t>
            </a:r>
          </a:p>
          <a:p>
            <a:pPr lvl="1"/>
            <a:r>
              <a:rPr lang="en-US" sz="1400" dirty="0" smtClean="0"/>
              <a:t>New resources procured/developed?</a:t>
            </a:r>
          </a:p>
          <a:p>
            <a:r>
              <a:rPr lang="en-US" sz="1600" dirty="0" smtClean="0"/>
              <a:t>Total served?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[</a:t>
            </a:r>
            <a:r>
              <a:rPr lang="en-US" sz="1600" dirty="0"/>
              <a:t>Focal Area X Project </a:t>
            </a:r>
            <a:r>
              <a:rPr lang="en-US" sz="1600" dirty="0" smtClean="0"/>
              <a:t>#2 </a:t>
            </a:r>
            <a:r>
              <a:rPr lang="en-US" sz="1600" dirty="0"/>
              <a:t>Info</a:t>
            </a:r>
            <a:r>
              <a:rPr lang="en-US" sz="1600" dirty="0" smtClean="0"/>
              <a:t>]….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437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User Beneficiary Reporting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500"/>
            <a:ext cx="8001000" cy="4684068"/>
          </a:xfr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114300" indent="0">
              <a:buNone/>
            </a:pPr>
            <a:endParaRPr lang="en-US" sz="1600" dirty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Participation rate/amount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Demographics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Satisfaction </a:t>
            </a:r>
            <a:r>
              <a:rPr lang="en-US" sz="2800" dirty="0"/>
              <a:t>with program	</a:t>
            </a:r>
          </a:p>
          <a:p>
            <a:r>
              <a:rPr lang="en-US" sz="2800" dirty="0"/>
              <a:t>Knowledge gain/other added value</a:t>
            </a:r>
          </a:p>
          <a:p>
            <a:r>
              <a:rPr lang="en-US" sz="2800" dirty="0" smtClean="0"/>
              <a:t>Applied new skills and/or information</a:t>
            </a:r>
          </a:p>
          <a:p>
            <a:r>
              <a:rPr lang="en-US" sz="2800" dirty="0" smtClean="0"/>
              <a:t>Used other local services</a:t>
            </a:r>
          </a:p>
          <a:p>
            <a:pPr lvl="5"/>
            <a:endParaRPr lang="en-US" sz="12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2487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056" b="-1"/>
          <a:stretch/>
        </p:blipFill>
        <p:spPr bwMode="auto">
          <a:xfrm>
            <a:off x="204398" y="1497106"/>
            <a:ext cx="8711002" cy="5132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057400"/>
            <a:ext cx="7848600" cy="434116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800" dirty="0" smtClean="0"/>
              <a:t>What will we get from all this?</a:t>
            </a:r>
          </a:p>
          <a:p>
            <a:pPr lvl="1"/>
            <a:r>
              <a:rPr lang="en-US" sz="2800" dirty="0" smtClean="0"/>
              <a:t>Reporting Framework </a:t>
            </a:r>
            <a:r>
              <a:rPr lang="en-US" sz="2800" dirty="0"/>
              <a:t>B</a:t>
            </a:r>
            <a:r>
              <a:rPr lang="en-US" sz="2800" dirty="0" smtClean="0"/>
              <a:t>ased on the way in which you do business</a:t>
            </a:r>
          </a:p>
          <a:p>
            <a:pPr lvl="1"/>
            <a:r>
              <a:rPr lang="en-US" sz="2800" dirty="0" smtClean="0"/>
              <a:t>More information about SLAA Level Action</a:t>
            </a:r>
          </a:p>
          <a:p>
            <a:pPr lvl="1"/>
            <a:r>
              <a:rPr lang="en-US" sz="2800" dirty="0" smtClean="0"/>
              <a:t>More Systematic Information about Programs and Services Delivered </a:t>
            </a:r>
          </a:p>
          <a:p>
            <a:pPr lvl="1"/>
            <a:r>
              <a:rPr lang="en-US" sz="2800" dirty="0" smtClean="0"/>
              <a:t>Platform for in-depth evaluation across states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04398" y="6398568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3"/>
              </a:rPr>
              <a:t>http://www.flickr.com/photos/darwinbell/3822784118/sizes/l/in/photostream/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46289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3" t="6409" r="119" b="16942"/>
          <a:stretch/>
        </p:blipFill>
        <p:spPr bwMode="auto">
          <a:xfrm>
            <a:off x="228600" y="1524000"/>
            <a:ext cx="8698196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Long-Term Roll-Out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898" y="2819400"/>
            <a:ext cx="8229600" cy="28194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200" dirty="0" smtClean="0"/>
              <a:t>Finalize reporting requirements for new SPR program targeted for Fall 2012</a:t>
            </a:r>
          </a:p>
          <a:p>
            <a:r>
              <a:rPr lang="en-US" sz="2200" dirty="0" smtClean="0"/>
              <a:t>IMLS will assess transition process and report back to COSLA and OMB</a:t>
            </a:r>
          </a:p>
          <a:p>
            <a:r>
              <a:rPr lang="en-US" sz="2200" dirty="0" smtClean="0"/>
              <a:t>Systematic evaluation to be conducted after first three-years of new reporting system and at end of five-year planning cycle </a:t>
            </a:r>
          </a:p>
        </p:txBody>
      </p:sp>
      <p:sp>
        <p:nvSpPr>
          <p:cNvPr id="4" name="Rectangle 3"/>
          <p:cNvSpPr/>
          <p:nvPr/>
        </p:nvSpPr>
        <p:spPr>
          <a:xfrm>
            <a:off x="233082" y="6398568"/>
            <a:ext cx="5029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http://www.flickr.com/photos/fatboyke/3177674327/sizes/l/in/photostream/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32723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store\users$\KOkahara\NT\Desktop\COSLA-orientation\aerialview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723"/>
          <a:stretch/>
        </p:blipFill>
        <p:spPr bwMode="auto">
          <a:xfrm flipH="1">
            <a:off x="228600" y="1515034"/>
            <a:ext cx="8686800" cy="509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Overview of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981200"/>
            <a:ext cx="6553200" cy="3048000"/>
          </a:xfr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Achievements to Date</a:t>
            </a:r>
          </a:p>
          <a:p>
            <a:r>
              <a:rPr lang="en-US" dirty="0" smtClean="0"/>
              <a:t>Results Chain for Assessment</a:t>
            </a:r>
          </a:p>
          <a:p>
            <a:r>
              <a:rPr lang="en-US" dirty="0" smtClean="0"/>
              <a:t>Building a Better Wheel (SPR)</a:t>
            </a:r>
          </a:p>
          <a:p>
            <a:r>
              <a:rPr lang="en-US" dirty="0" smtClean="0"/>
              <a:t>Future Evaluations</a:t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228600" y="6385018"/>
            <a:ext cx="64008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http://www.flickr.com/photos/nosha/2930625287/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8664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687"/>
          <a:stretch/>
        </p:blipFill>
        <p:spPr bwMode="auto">
          <a:xfrm>
            <a:off x="228599" y="1515034"/>
            <a:ext cx="8695291" cy="5114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General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3962400"/>
            <a:ext cx="5943600" cy="19005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Questions about proposed content?</a:t>
            </a:r>
          </a:p>
          <a:p>
            <a:r>
              <a:rPr lang="en-US" dirty="0" smtClean="0"/>
              <a:t>Continuing engagement with COSLA and SLAA staff.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597" y="6369221"/>
            <a:ext cx="487680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http://www.flickr.com/photos/markle1/5059781862/sizes/l/in/photostream/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8531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32" r="1056" b="25496"/>
          <a:stretch/>
        </p:blipFill>
        <p:spPr bwMode="auto">
          <a:xfrm>
            <a:off x="246530" y="1479176"/>
            <a:ext cx="8668870" cy="5172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Developing a New Assessment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905000"/>
            <a:ext cx="6743700" cy="36957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Assessment questions by your peers are at the basis of the new SPR metrics</a:t>
            </a:r>
          </a:p>
          <a:p>
            <a:r>
              <a:rPr lang="en-US" dirty="0" smtClean="0"/>
              <a:t>Simplify the current SPR</a:t>
            </a:r>
          </a:p>
          <a:p>
            <a:r>
              <a:rPr lang="en-US" dirty="0" smtClean="0"/>
              <a:t>Review the materials with evaluation methodology experts</a:t>
            </a:r>
          </a:p>
          <a:p>
            <a:r>
              <a:rPr lang="en-US" dirty="0" smtClean="0"/>
              <a:t>Review new SPR with COSLA, Measuring Success participants and other potential stakeholders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6530" y="6420980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http://www.flickr.com/photos/jef_safi/324152992/sizes/o/in/photostream/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1513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025"/>
          <a:stretch/>
        </p:blipFill>
        <p:spPr bwMode="auto">
          <a:xfrm>
            <a:off x="228600" y="1524000"/>
            <a:ext cx="8734016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Operating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4569" y="2921615"/>
            <a:ext cx="6906461" cy="35052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1800" dirty="0" smtClean="0"/>
              <a:t>Increase usefulness and rigor of evaluation tools </a:t>
            </a:r>
          </a:p>
          <a:p>
            <a:pPr lvl="1"/>
            <a:r>
              <a:rPr lang="en-US" sz="1600" dirty="0"/>
              <a:t>Focus on accountability to federal and state policy makers</a:t>
            </a:r>
          </a:p>
          <a:p>
            <a:pPr lvl="1"/>
            <a:r>
              <a:rPr lang="en-US" sz="1600" dirty="0"/>
              <a:t>Collect information to help SLAAs plan and manage programs and </a:t>
            </a:r>
            <a:r>
              <a:rPr lang="en-US" sz="1600" dirty="0" smtClean="0"/>
              <a:t>services</a:t>
            </a:r>
          </a:p>
          <a:p>
            <a:r>
              <a:rPr lang="en-US" sz="1800" dirty="0" smtClean="0"/>
              <a:t>Respect state diversity in crafting services to address local needs</a:t>
            </a:r>
          </a:p>
          <a:p>
            <a:r>
              <a:rPr lang="en-US" sz="1800" dirty="0" smtClean="0"/>
              <a:t>Do not stifle innovation</a:t>
            </a:r>
          </a:p>
          <a:p>
            <a:r>
              <a:rPr lang="en-US" sz="1800" dirty="0" smtClean="0"/>
              <a:t>Ensure high level of SLAA engagement in the process</a:t>
            </a:r>
          </a:p>
          <a:p>
            <a:r>
              <a:rPr lang="en-US" sz="1800" dirty="0" smtClean="0"/>
              <a:t>Streamline current reporting requirement</a:t>
            </a:r>
          </a:p>
          <a:p>
            <a:r>
              <a:rPr lang="en-US" sz="1800" dirty="0" smtClean="0"/>
              <a:t>Improve performance measurement practice and reporting</a:t>
            </a:r>
            <a:endParaRPr lang="en-US" sz="1800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28600" y="6396335"/>
            <a:ext cx="5029200" cy="233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http://www.flickr.com/photos/mtaphotos/5950443002/sizes/l/in/photostream/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3018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25" t="1290" r="-1" b="12119"/>
          <a:stretch/>
        </p:blipFill>
        <p:spPr bwMode="auto">
          <a:xfrm>
            <a:off x="152400" y="1524000"/>
            <a:ext cx="8758518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Progress Since Last LSTA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133600"/>
            <a:ext cx="7696200" cy="3733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1800" dirty="0" smtClean="0"/>
              <a:t>Summer webinars culminated in six broad categories (i.e. “results chains”) that SLAAs use in responding to public needs in their State with LSTA support.  </a:t>
            </a:r>
          </a:p>
          <a:p>
            <a:pPr lvl="1"/>
            <a:r>
              <a:rPr lang="en-US" sz="1600" dirty="0" smtClean="0"/>
              <a:t>This work is the basis of our framework and will guide performance assessment moving forward. </a:t>
            </a:r>
          </a:p>
          <a:p>
            <a:r>
              <a:rPr lang="en-US" sz="1800" dirty="0" smtClean="0"/>
              <a:t>The groups also identified key actors, outcomes, and questions for assessment.</a:t>
            </a:r>
          </a:p>
          <a:p>
            <a:pPr lvl="1"/>
            <a:r>
              <a:rPr lang="en-US" sz="1600" dirty="0" smtClean="0"/>
              <a:t>IMLS and SLAA partners focused on what needs to be assessed and what does not. </a:t>
            </a:r>
          </a:p>
          <a:p>
            <a:r>
              <a:rPr lang="en-US" sz="1800" dirty="0" smtClean="0"/>
              <a:t>IMLS developing a framework for new SPR based on results chains, assessment questions and required data for program management and accountability.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6398568"/>
            <a:ext cx="5486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http://www.flickr.com/photos/eandhbaxendale/4442971679/sizes/l/in/photostream/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51117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169" r="410" b="1235"/>
          <a:stretch/>
        </p:blipFill>
        <p:spPr bwMode="auto">
          <a:xfrm>
            <a:off x="242047" y="1524000"/>
            <a:ext cx="869576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Measuring Success gave us…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09800"/>
            <a:ext cx="7696200" cy="3429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Developed consistent logic models/theories of change that link the national legislation to the actual work of the states are engaged in.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Provides a clearer articulation of the mechanisms that result in public benefit.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Focusses IMLS’ performance reporting on themes the state partners felt were important/reflect their actual work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42047" y="6389621"/>
            <a:ext cx="5105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http://www.flickr.com/photos/redbeansandrice/5818484603/sizes/l/in/photostream/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7938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169" r="410" b="1235"/>
          <a:stretch/>
        </p:blipFill>
        <p:spPr bwMode="auto">
          <a:xfrm>
            <a:off x="242047" y="1524000"/>
            <a:ext cx="869576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Focal Areas of LSTA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09800"/>
            <a:ext cx="7658100" cy="37338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Informal Education</a:t>
            </a:r>
          </a:p>
          <a:p>
            <a:pPr lvl="1"/>
            <a:r>
              <a:rPr lang="en-US" dirty="0" smtClean="0"/>
              <a:t>Lifelong Learning</a:t>
            </a:r>
          </a:p>
          <a:p>
            <a:pPr lvl="1"/>
            <a:r>
              <a:rPr lang="en-US" dirty="0" smtClean="0"/>
              <a:t>Human Services</a:t>
            </a:r>
          </a:p>
          <a:p>
            <a:pPr lvl="1"/>
            <a:r>
              <a:rPr lang="en-US" dirty="0" smtClean="0"/>
              <a:t>Employment &amp; Small Business Development</a:t>
            </a:r>
          </a:p>
          <a:p>
            <a:endParaRPr lang="en-US" dirty="0" smtClean="0"/>
          </a:p>
          <a:p>
            <a:r>
              <a:rPr lang="en-US" dirty="0" smtClean="0"/>
              <a:t>Information Access</a:t>
            </a:r>
          </a:p>
          <a:p>
            <a:pPr lvl="1"/>
            <a:r>
              <a:rPr lang="en-US" dirty="0" smtClean="0"/>
              <a:t>Digitization</a:t>
            </a:r>
          </a:p>
          <a:p>
            <a:pPr lvl="1"/>
            <a:r>
              <a:rPr lang="en-US" dirty="0" smtClean="0"/>
              <a:t>Electronic Databases</a:t>
            </a:r>
          </a:p>
          <a:p>
            <a:pPr lvl="1"/>
            <a:r>
              <a:rPr lang="en-US" dirty="0" smtClean="0"/>
              <a:t>Civic Engagement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242047" y="6389621"/>
            <a:ext cx="51054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http://www.flickr.com/photos/redbeansandrice/5818484603/sizes/l/in/photostream/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4224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44293" y="1506070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Chains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5715000" cy="13716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 smtClean="0"/>
              <a:t>See results chains (11 x 17 sheets). 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22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189"/>
          <a:stretch/>
        </p:blipFill>
        <p:spPr bwMode="auto">
          <a:xfrm>
            <a:off x="203953" y="1523718"/>
            <a:ext cx="8711447" cy="5123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Underlying Structure of Logic Models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4293" y="6380655"/>
            <a:ext cx="4953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hlinkClick r:id="rId4"/>
              </a:rPr>
              <a:t>http://www.flickr.com/photos/intherough/3244476512/sizes/z/in/photostream/</a:t>
            </a:r>
            <a:endParaRPr lang="en-US" sz="9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492761" y="1714500"/>
            <a:ext cx="2263592" cy="16002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SLAA Activity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3200400" y="2971800"/>
            <a:ext cx="2628900" cy="1600200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Partner/ Grantee/Point of Service Activity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829300" y="4572000"/>
            <a:ext cx="28575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chemeClr val="tx1"/>
                </a:solidFill>
              </a:rPr>
              <a:t>Beneficiary /User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Bent-Up Arrow 8"/>
          <p:cNvSpPr/>
          <p:nvPr/>
        </p:nvSpPr>
        <p:spPr bwMode="auto">
          <a:xfrm rot="5400000">
            <a:off x="1714500" y="3314700"/>
            <a:ext cx="800100" cy="800100"/>
          </a:xfrm>
          <a:prstGeom prst="bentUpArrow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  <p:sp>
        <p:nvSpPr>
          <p:cNvPr id="10" name="Bent-Up Arrow 9"/>
          <p:cNvSpPr/>
          <p:nvPr/>
        </p:nvSpPr>
        <p:spPr bwMode="auto">
          <a:xfrm rot="5400000">
            <a:off x="4343400" y="4572000"/>
            <a:ext cx="800100" cy="800100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sng" strike="noStrike" cap="none" normalizeH="0" baseline="0" dirty="0" smtClean="0">
              <a:ln>
                <a:noFill/>
              </a:ln>
              <a:solidFill>
                <a:srgbClr val="0E694D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7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E694D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0E694D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IMLS_New</Template>
  <TotalTime>7941</TotalTime>
  <Words>798</Words>
  <Application>Microsoft Office PowerPoint</Application>
  <PresentationFormat>On-screen Show (4:3)</PresentationFormat>
  <Paragraphs>182</Paragraphs>
  <Slides>21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Blank Presentation</vt:lpstr>
      <vt:lpstr>LSTA Conference Measuring Success and the New SPR</vt:lpstr>
      <vt:lpstr>Overview of Presentation</vt:lpstr>
      <vt:lpstr>Developing a New Assessment Framework</vt:lpstr>
      <vt:lpstr>Operating Principles</vt:lpstr>
      <vt:lpstr>Progress Since Last LSTA Meeting</vt:lpstr>
      <vt:lpstr>What Measuring Success gave us…</vt:lpstr>
      <vt:lpstr>Focal Areas of LSTA Activities</vt:lpstr>
      <vt:lpstr>Results Chains Detail</vt:lpstr>
      <vt:lpstr>Underlying Structure of Logic Models</vt:lpstr>
      <vt:lpstr>Capturing Action at the SLA Level</vt:lpstr>
      <vt:lpstr>Action at the Point of Service/Grantee/Partner Level</vt:lpstr>
      <vt:lpstr>Action at the Point of Service/Grantee/Partner Level</vt:lpstr>
      <vt:lpstr>Model Reporting Hierarchy</vt:lpstr>
      <vt:lpstr>SLA Activity Reporting</vt:lpstr>
      <vt:lpstr>SLA Activity Reporting</vt:lpstr>
      <vt:lpstr>Project Reporting</vt:lpstr>
      <vt:lpstr>User Beneficiary Reporting</vt:lpstr>
      <vt:lpstr>Putting It All Together</vt:lpstr>
      <vt:lpstr>Long-Term Roll-Out</vt:lpstr>
      <vt:lpstr>General Discussion</vt:lpstr>
      <vt:lpstr>PowerPoint Presentation</vt:lpstr>
    </vt:vector>
  </TitlesOfParts>
  <Company>NEH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Karen Motylewski</dc:creator>
  <cp:lastModifiedBy>Matthew Birnbaum</cp:lastModifiedBy>
  <cp:revision>489</cp:revision>
  <cp:lastPrinted>2012-02-23T15:54:31Z</cp:lastPrinted>
  <dcterms:created xsi:type="dcterms:W3CDTF">2004-06-21T19:25:24Z</dcterms:created>
  <dcterms:modified xsi:type="dcterms:W3CDTF">2012-10-12T02:23:55Z</dcterms:modified>
</cp:coreProperties>
</file>

<file path=docProps/thumbnail.jpeg>
</file>